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506" r:id="rId2"/>
    <p:sldId id="305" r:id="rId3"/>
    <p:sldId id="614" r:id="rId4"/>
    <p:sldId id="609" r:id="rId5"/>
    <p:sldId id="492" r:id="rId6"/>
    <p:sldId id="615" r:id="rId7"/>
    <p:sldId id="616" r:id="rId8"/>
    <p:sldId id="747" r:id="rId9"/>
    <p:sldId id="754" r:id="rId10"/>
    <p:sldId id="659" r:id="rId11"/>
    <p:sldId id="753" r:id="rId12"/>
    <p:sldId id="750" r:id="rId13"/>
    <p:sldId id="751" r:id="rId14"/>
    <p:sldId id="483" r:id="rId15"/>
    <p:sldId id="749" r:id="rId16"/>
    <p:sldId id="656" r:id="rId17"/>
    <p:sldId id="642" r:id="rId18"/>
    <p:sldId id="661" r:id="rId19"/>
    <p:sldId id="662" r:id="rId20"/>
    <p:sldId id="663" r:id="rId21"/>
    <p:sldId id="744" r:id="rId22"/>
    <p:sldId id="574" r:id="rId23"/>
    <p:sldId id="577" r:id="rId24"/>
    <p:sldId id="471" r:id="rId25"/>
    <p:sldId id="594" r:id="rId26"/>
    <p:sldId id="668" r:id="rId27"/>
    <p:sldId id="565" r:id="rId28"/>
    <p:sldId id="670" r:id="rId29"/>
    <p:sldId id="36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19" autoAdjust="0"/>
    <p:restoredTop sz="60608" autoAdjust="0"/>
  </p:normalViewPr>
  <p:slideViewPr>
    <p:cSldViewPr snapToGrid="0">
      <p:cViewPr varScale="1">
        <p:scale>
          <a:sx n="141" d="100"/>
          <a:sy n="141" d="100"/>
        </p:scale>
        <p:origin x="208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10.tiff>
</file>

<file path=ppt/media/image11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line.jobs/JobSearchResults?culture=en&amp;department=information%20technology&amp;sort=Department-asc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77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727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F6D9EC4B-4B1B-C943-AC65-9B214A1C3B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613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Calendar, Activities List, and Assignments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7364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385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7067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git clone https://</a:t>
            </a:r>
            <a:r>
              <a:rPr lang="en-US" sz="1000" dirty="0" err="1"/>
              <a:t>github.com</a:t>
            </a:r>
            <a:r>
              <a:rPr lang="en-US" sz="1000" dirty="0"/>
              <a:t>/</a:t>
            </a:r>
            <a:r>
              <a:rPr lang="en-US" sz="1000" dirty="0" err="1"/>
              <a:t>EricJPogueCourses</a:t>
            </a:r>
            <a:r>
              <a:rPr lang="en-US" sz="1000" dirty="0"/>
              <a:t>/OOP-</a:t>
            </a:r>
            <a:r>
              <a:rPr lang="en-US" sz="1000" dirty="0" err="1"/>
              <a:t>ExampleCode.git</a:t>
            </a: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3013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1100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5189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/>
              <a:t>Agile Team Commitments</a:t>
            </a:r>
          </a:p>
          <a:p>
            <a:pPr marL="0" indent="0">
              <a:buNone/>
            </a:pPr>
            <a:r>
              <a:rPr lang="en-US" sz="1200" dirty="0"/>
              <a:t>Everyone is a team member and is responsible for the work getting done</a:t>
            </a:r>
          </a:p>
          <a:p>
            <a:pPr marL="0" indent="0">
              <a:buNone/>
            </a:pPr>
            <a:r>
              <a:rPr lang="en-US" sz="1200" dirty="0"/>
              <a:t>we don’t need no titles or positions</a:t>
            </a:r>
          </a:p>
          <a:p>
            <a:pPr marL="0" indent="0">
              <a:buNone/>
            </a:pPr>
            <a:r>
              <a:rPr lang="en-US" sz="1200" dirty="0"/>
              <a:t>self-organizing</a:t>
            </a:r>
          </a:p>
          <a:p>
            <a:pPr marL="0" indent="0">
              <a:buNone/>
            </a:pPr>
            <a:r>
              <a:rPr lang="en-US" sz="1200" dirty="0"/>
              <a:t>we will make our own commitments</a:t>
            </a:r>
          </a:p>
          <a:p>
            <a:pPr marL="0" indent="0">
              <a:buNone/>
            </a:pPr>
            <a:r>
              <a:rPr lang="en-US" sz="1200" dirty="0"/>
              <a:t>transparency (let’s share the information)</a:t>
            </a:r>
          </a:p>
          <a:p>
            <a:pPr marL="0" indent="0">
              <a:buNone/>
            </a:pPr>
            <a:r>
              <a:rPr lang="en-US" sz="1200" dirty="0"/>
              <a:t>flexible/organic teams, organic architecture (minimal appropriate documentation/standards)</a:t>
            </a:r>
          </a:p>
          <a:p>
            <a:pPr marL="0" indent="0">
              <a:buNone/>
            </a:pPr>
            <a:r>
              <a:rPr lang="en-US" sz="1200" dirty="0"/>
              <a:t>no contracts (let’s talk it over)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7801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491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hope everyone had a wonderful holiday and is coming back recharged and ready for a new semester.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7526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possible exception would be non-proportional based fonts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508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to stop </a:t>
            </a:r>
            <a:r>
              <a:rPr lang="en-US" dirty="0" err="1"/>
              <a:t>zsh</a:t>
            </a:r>
            <a:r>
              <a:rPr lang="en-US" dirty="0"/>
              <a:t> beeps:</a:t>
            </a:r>
          </a:p>
          <a:p>
            <a:r>
              <a:rPr lang="en-US" dirty="0" err="1"/>
              <a:t>unsetopt</a:t>
            </a:r>
            <a:r>
              <a:rPr lang="en-US" dirty="0"/>
              <a:t> BEEP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setopt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BEEP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971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0858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5304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8227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procedural (C) implementation of BMI would be a great example of Immobility… maybe a good example of  all three of these.  </a:t>
            </a:r>
          </a:p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63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https://www.uline.jobs/JobSearchResults?culture=en&amp;department=information%20technology&amp;sort=Department-asc</a:t>
            </a:r>
            <a:endParaRPr lang="en-US" dirty="0"/>
          </a:p>
          <a:p>
            <a:endParaRPr lang="en-US" dirty="0"/>
          </a:p>
          <a:p>
            <a:r>
              <a:rPr lang="en-US" dirty="0"/>
              <a:t>Starting at 3pm in 106A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926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79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Optimism &amp; Good-natured Humor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139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Calendar, Activities List, and Assignments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818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562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244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Calendar, Activities List, and Assignments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224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Excel_Worksheet.xlsx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44894952" TargetMode="External"/><Relationship Id="rId5" Type="http://schemas.openxmlformats.org/officeDocument/2006/relationships/hyperlink" Target="https://creativecommons.org/licenses/by-sa/4.0" TargetMode="External"/><Relationship Id="rId4" Type="http://schemas.openxmlformats.org/officeDocument/2006/relationships/hyperlink" Target="file:///./commons.wikimedia.org/w/index.php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44894952" TargetMode="External"/><Relationship Id="rId5" Type="http://schemas.openxmlformats.org/officeDocument/2006/relationships/hyperlink" Target="https://creativecommons.org/licenses/by-sa/4.0" TargetMode="External"/><Relationship Id="rId4" Type="http://schemas.openxmlformats.org/officeDocument/2006/relationships/hyperlink" Target="file:///./commons.wikimedia.org/w/index.php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ate.com/articles/technology/technology/2011/01/space_invaders.html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/setup/mac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44894952" TargetMode="External"/><Relationship Id="rId5" Type="http://schemas.openxmlformats.org/officeDocument/2006/relationships/hyperlink" Target="https://creativecommons.org/licenses/by-sa/4.0" TargetMode="External"/><Relationship Id="rId4" Type="http://schemas.openxmlformats.org/officeDocument/2006/relationships/hyperlink" Target="file:///./commons.wikimedia.org/w/index.ph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Discussion &amp; Lecture Session</a:t>
            </a:r>
            <a:br>
              <a:rPr lang="en-US" sz="3600" dirty="0"/>
            </a:br>
            <a:r>
              <a:rPr lang="en-US" sz="3600" dirty="0"/>
              <a:t>Sound &amp; Recording Check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219"/>
            <a:ext cx="10718950" cy="4839358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Remote participants: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Log into Join.me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Announce yourself and provide your name on the phone and/or in the chat session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For Screen Sharing utilize your computer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For conference call audio utilize your computer speakers and microphone OR dial into the session with your mobile phone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Onsite participants: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Sit in a good spot near the “speaker phone” if possible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Optionally sign into Join.me… but make sure that your microphone and speakers are muted/off</a:t>
            </a:r>
          </a:p>
          <a:p>
            <a:pPr marL="0" indent="0">
              <a:spcBef>
                <a:spcPts val="1800"/>
              </a:spcBef>
              <a:buNone/>
            </a:pPr>
            <a:endParaRPr lang="en-US" sz="2000" dirty="0"/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Test recording by starting recording and then stop recording after a few seconds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Check recording sound when video is released by Join.me</a:t>
            </a:r>
          </a:p>
        </p:txBody>
      </p:sp>
    </p:spTree>
    <p:extLst>
      <p:ext uri="{BB962C8B-B14F-4D97-AF65-F5344CB8AC3E}">
        <p14:creationId xmlns:p14="http://schemas.microsoft.com/office/powerpoint/2010/main" val="3027204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7798F3D-EA7E-E541-997C-D0F767483F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8643635"/>
              </p:ext>
            </p:extLst>
          </p:nvPr>
        </p:nvGraphicFramePr>
        <p:xfrm>
          <a:off x="3651250" y="1677988"/>
          <a:ext cx="4889500" cy="400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Worksheet" r:id="rId4" imgW="4889500" imgH="4000500" progId="Excel.Sheet.12">
                  <p:embed/>
                </p:oleObj>
              </mc:Choice>
              <mc:Fallback>
                <p:oleObj name="Worksheet" r:id="rId4" imgW="4889500" imgH="40005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51250" y="1677988"/>
                        <a:ext cx="4889500" cy="400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9031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408587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Process – Sprint Retrospective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4" tooltip="User:Dr ian mitchell (page does not exist)"/>
              </a:rPr>
              <a:t>Dr</a:t>
            </a:r>
            <a:r>
              <a:rPr lang="en-US" dirty="0">
                <a:hlinkClick r:id="rId4" tooltip="User:Dr ian mitchell (page does not exist)"/>
              </a:rPr>
              <a:t> </a:t>
            </a:r>
            <a:r>
              <a:rPr lang="en-US" dirty="0" err="1">
                <a:hlinkClick r:id="rId4" tooltip="User:Dr ian mitchell (page does not exist)"/>
              </a:rPr>
              <a:t>ian</a:t>
            </a:r>
            <a:r>
              <a:rPr lang="en-US" dirty="0">
                <a:hlinkClick r:id="rId4" tooltip="User:Dr ian mitchell (page does not exist)"/>
              </a:rPr>
              <a:t> </a:t>
            </a:r>
            <a:r>
              <a:rPr lang="en-US" dirty="0" err="1">
                <a:hlinkClick r:id="rId4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5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8801502" y="4856524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967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4232531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 FaceDraw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617785"/>
            <a:ext cx="4993552" cy="43984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In the sprint 3 FaceDraw assignment, you will need to:</a:t>
            </a:r>
          </a:p>
          <a:p>
            <a:r>
              <a:rPr lang="en-US" sz="2000" dirty="0"/>
              <a:t>Create a graphical Java application</a:t>
            </a:r>
          </a:p>
          <a:p>
            <a:r>
              <a:rPr lang="en-US" sz="2000" dirty="0"/>
              <a:t>Draw 3 to 10 random faces on a window</a:t>
            </a:r>
          </a:p>
          <a:p>
            <a:r>
              <a:rPr lang="en-US" sz="2000" dirty="0"/>
              <a:t>Make each face a random width and height</a:t>
            </a:r>
          </a:p>
          <a:p>
            <a:r>
              <a:rPr lang="en-US" sz="2000" dirty="0"/>
              <a:t>Give each face a random emotion</a:t>
            </a:r>
          </a:p>
          <a:p>
            <a:r>
              <a:rPr lang="en-US" sz="2000" dirty="0"/>
              <a:t>Make it all visually appealing</a:t>
            </a:r>
          </a:p>
          <a:p>
            <a:r>
              <a:rPr lang="en-US" sz="2000" dirty="0"/>
              <a:t>And more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It will be challenging!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B09D74-3489-4AC9-9903-3B4998415E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047" y="1617785"/>
            <a:ext cx="4335193" cy="471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419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Process &amp; Roles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4" tooltip="User:Dr ian mitchell (page does not exist)"/>
              </a:rPr>
              <a:t>Dr</a:t>
            </a:r>
            <a:r>
              <a:rPr lang="en-US" dirty="0">
                <a:hlinkClick r:id="rId4" tooltip="User:Dr ian mitchell (page does not exist)"/>
              </a:rPr>
              <a:t> </a:t>
            </a:r>
            <a:r>
              <a:rPr lang="en-US" dirty="0" err="1">
                <a:hlinkClick r:id="rId4" tooltip="User:Dr ian mitchell (page does not exist)"/>
              </a:rPr>
              <a:t>ian</a:t>
            </a:r>
            <a:r>
              <a:rPr lang="en-US" dirty="0">
                <a:hlinkClick r:id="rId4" tooltip="User:Dr ian mitchell (page does not exist)"/>
              </a:rPr>
              <a:t> </a:t>
            </a:r>
            <a:r>
              <a:rPr lang="en-US" dirty="0" err="1">
                <a:hlinkClick r:id="rId4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5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1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Assignments &amp; Activity List Items are due this Sunday.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Prework assignments for next sprint will be communicated by Monday noon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69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Break &amp; End of First Recording</a:t>
            </a:r>
          </a:p>
        </p:txBody>
      </p:sp>
    </p:spTree>
    <p:extLst>
      <p:ext uri="{BB962C8B-B14F-4D97-AF65-F5344CB8AC3E}">
        <p14:creationId xmlns:p14="http://schemas.microsoft.com/office/powerpoint/2010/main" val="3589739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</a:t>
            </a:r>
            <a:r>
              <a:rPr lang="en-US" sz="2000" dirty="0" err="1"/>
              <a:t>FaceDrawLite</a:t>
            </a:r>
            <a:r>
              <a:rPr lang="en-US" sz="2000" dirty="0"/>
              <a:t> (aka </a:t>
            </a:r>
            <a:r>
              <a:rPr lang="en-US" sz="2000" dirty="0" err="1"/>
              <a:t>SadCyclopsFace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14322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 &amp; Recordings</a:t>
            </a:r>
          </a:p>
        </p:txBody>
      </p:sp>
    </p:spTree>
    <p:extLst>
      <p:ext uri="{BB962C8B-B14F-4D97-AF65-F5344CB8AC3E}">
        <p14:creationId xmlns:p14="http://schemas.microsoft.com/office/powerpoint/2010/main" val="2317935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Agenda for Wednesday, January 29</a:t>
            </a:r>
            <a:r>
              <a:rPr lang="en-US" sz="2000" baseline="30000" dirty="0"/>
              <a:t>th</a:t>
            </a:r>
            <a:r>
              <a:rPr lang="en-US" sz="2000" dirty="0"/>
              <a:t>: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Announcements &amp; Prework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Demos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Sprint 2 Retrospective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Recall FaceDraw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Sprint 3 Planning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23372522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Agile Manifesto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Agile Team Commitments:</a:t>
            </a:r>
          </a:p>
          <a:p>
            <a:r>
              <a:rPr lang="en-US" sz="2000" dirty="0"/>
              <a:t>Everyone is a team member and is responsible for getting the work done (we don’t need titles and positions)</a:t>
            </a:r>
          </a:p>
          <a:p>
            <a:pPr marL="171450" indent="-171450"/>
            <a:r>
              <a:rPr lang="en-US" sz="2000" dirty="0"/>
              <a:t>We will actively and voluntarily play important roles on our team</a:t>
            </a:r>
          </a:p>
          <a:p>
            <a:pPr marL="171450" indent="-171450"/>
            <a:r>
              <a:rPr lang="en-US" sz="2000" dirty="0"/>
              <a:t>The rules (rituals) that we do have… we WILL follow</a:t>
            </a:r>
          </a:p>
          <a:p>
            <a:pPr marL="171450" indent="-171450"/>
            <a:r>
              <a:rPr lang="en-US" sz="2000" dirty="0"/>
              <a:t>We will create, demo, and release working software products</a:t>
            </a:r>
          </a:p>
          <a:p>
            <a:pPr marL="171450" indent="-171450"/>
            <a:r>
              <a:rPr lang="en-US" sz="2000" dirty="0"/>
              <a:t>We will utilize practical processes, tools, documentation, and planning</a:t>
            </a:r>
          </a:p>
          <a:p>
            <a:pPr marL="171450" indent="-171450"/>
            <a:r>
              <a:rPr lang="en-US" sz="2000" dirty="0"/>
              <a:t>When we make commitments, we will live up to those commitments… as a team (“No winners on a losing team, and no losers on a winning team”)</a:t>
            </a:r>
          </a:p>
          <a:p>
            <a:pPr marL="171450" indent="-171450"/>
            <a:r>
              <a:rPr lang="en-US" sz="2000" dirty="0"/>
              <a:t>We will be responsive and continuously improve (Retrospectives)</a:t>
            </a:r>
          </a:p>
          <a:p>
            <a:pPr marL="171450" indent="-171450"/>
            <a:r>
              <a:rPr lang="en-US" sz="2000" dirty="0"/>
              <a:t>We will be transparent with how WE work and share our information</a:t>
            </a:r>
          </a:p>
        </p:txBody>
      </p:sp>
    </p:spTree>
    <p:extLst>
      <p:ext uri="{BB962C8B-B14F-4D97-AF65-F5344CB8AC3E}">
        <p14:creationId xmlns:p14="http://schemas.microsoft.com/office/powerpoint/2010/main" val="1778971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 fontScale="90000"/>
          </a:bodyPr>
          <a:lstStyle/>
          <a:p>
            <a:r>
              <a:rPr lang="en-US" sz="4800" dirty="0"/>
              <a:t>Friendly Conversation Topic – </a:t>
            </a:r>
            <a:br>
              <a:rPr lang="en-US" sz="4800" dirty="0"/>
            </a:br>
            <a:r>
              <a:rPr lang="en-US" sz="4800" dirty="0"/>
              <a:t>Source Code Snippets in VS Code</a:t>
            </a:r>
          </a:p>
        </p:txBody>
      </p:sp>
    </p:spTree>
    <p:extLst>
      <p:ext uri="{BB962C8B-B14F-4D97-AF65-F5344CB8AC3E}">
        <p14:creationId xmlns:p14="http://schemas.microsoft.com/office/powerpoint/2010/main" val="27670151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6683" y="3025490"/>
            <a:ext cx="9198634" cy="807019"/>
          </a:xfrm>
        </p:spPr>
        <p:txBody>
          <a:bodyPr anchor="ctr">
            <a:normAutofit fontScale="90000"/>
          </a:bodyPr>
          <a:lstStyle/>
          <a:p>
            <a:r>
              <a:rPr lang="en-US" sz="4800" dirty="0"/>
              <a:t>One Space or Two Spaces After a Period?</a:t>
            </a:r>
          </a:p>
        </p:txBody>
      </p:sp>
    </p:spTree>
    <p:extLst>
      <p:ext uri="{BB962C8B-B14F-4D97-AF65-F5344CB8AC3E}">
        <p14:creationId xmlns:p14="http://schemas.microsoft.com/office/powerpoint/2010/main" val="41349637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Only One Space After a Period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Rule: Utilize one space after a period or similar punctuation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Proportional based fonts like Helvetica and Times were designed to have the most visually appealing amount of space after the period. </a:t>
            </a:r>
          </a:p>
        </p:txBody>
      </p:sp>
    </p:spTree>
    <p:extLst>
      <p:ext uri="{BB962C8B-B14F-4D97-AF65-F5344CB8AC3E}">
        <p14:creationId xmlns:p14="http://schemas.microsoft.com/office/powerpoint/2010/main" val="4015493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Bonus MacOS Topic </a:t>
            </a: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  <a:hlinkClick r:id="rId3"/>
              </a:rPr>
              <a:t>[link] </a:t>
            </a:r>
            <a:endParaRPr lang="en-US" sz="3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843D81-F7BB-804E-B6FB-F84B22554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531" y="1749389"/>
            <a:ext cx="9710937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874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Discussion: Shapes Step 1</a:t>
            </a:r>
          </a:p>
        </p:txBody>
      </p:sp>
    </p:spTree>
    <p:extLst>
      <p:ext uri="{BB962C8B-B14F-4D97-AF65-F5344CB8AC3E}">
        <p14:creationId xmlns:p14="http://schemas.microsoft.com/office/powerpoint/2010/main" val="35216359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Fix </a:t>
            </a:r>
            <a:r>
              <a:rPr lang="en-US" sz="2000" dirty="0" err="1"/>
              <a:t>OvalDraw</a:t>
            </a:r>
            <a:r>
              <a:rPr lang="en-US" sz="2000" dirty="0"/>
              <a:t> Together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Select two team members that will each share one OOP Principle or Design Characteristic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Together – By Request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Assignment 2 and Shapes Tutorials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40125935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SOLID Design Principles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Prepare and share your OOP Principle or Design Characteristic including acronym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HelloWorld Plus upon request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2 Assignments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31565205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Design </a:t>
            </a:r>
            <a:r>
              <a:rPr lang="en-US" u="sng" dirty="0"/>
              <a:t>Principles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416363" cy="1802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Software design principles represent a set of guidelines that allow us to create high quality object-oriented designs. The design principles are attributed to Robert Martin who gathered them in the book "Agile Software Development: Principles, Patterns, and Practices". </a:t>
            </a:r>
          </a:p>
          <a:p>
            <a:pPr marL="0" indent="0">
              <a:buNone/>
            </a:pPr>
            <a:r>
              <a:rPr lang="en-US" sz="2000" dirty="0"/>
              <a:t>According to Robert Martin there are 3 important characteristics of a bad design that should be avoided: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1767" y="3149800"/>
            <a:ext cx="2466223" cy="30936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3450265"/>
            <a:ext cx="7214191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US" u="sng" dirty="0"/>
              <a:t>Rigidity</a:t>
            </a:r>
            <a:r>
              <a:rPr lang="en-US" dirty="0"/>
              <a:t> – The system is hard to change, even to implement what seems like simple changes.</a:t>
            </a:r>
          </a:p>
          <a:p>
            <a:pPr marL="285750" indent="-285750"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US" u="sng" dirty="0"/>
              <a:t>Fragility</a:t>
            </a:r>
            <a:r>
              <a:rPr lang="en-US" dirty="0"/>
              <a:t> – The system tends to break in many places when a single change is made. And fixing the problems tend to lead to more creates more issues.</a:t>
            </a:r>
          </a:p>
          <a:p>
            <a:pPr marL="285750" indent="-285750"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US" u="sng" dirty="0"/>
              <a:t>Immobility</a:t>
            </a:r>
            <a:r>
              <a:rPr lang="en-US" dirty="0"/>
              <a:t> – The system is hard to reuse in another application because it cannot be disentangled from the current application.</a:t>
            </a:r>
          </a:p>
          <a:p>
            <a:pPr marL="285750" indent="-285750"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US" dirty="0"/>
              <a:t>Plus Viscosity, Needless Complexity, Needless Repetition, and Opacity.</a:t>
            </a:r>
          </a:p>
        </p:txBody>
      </p:sp>
    </p:spTree>
    <p:extLst>
      <p:ext uri="{BB962C8B-B14F-4D97-AF65-F5344CB8AC3E}">
        <p14:creationId xmlns:p14="http://schemas.microsoft.com/office/powerpoint/2010/main" val="886568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pPr>
              <a:spcBef>
                <a:spcPts val="600"/>
              </a:spcBef>
            </a:pPr>
            <a:r>
              <a:rPr lang="en-US" sz="4400" dirty="0"/>
              <a:t>Teamwork and Self-Improvement</a:t>
            </a:r>
          </a:p>
        </p:txBody>
      </p:sp>
    </p:spTree>
    <p:extLst>
      <p:ext uri="{BB962C8B-B14F-4D97-AF65-F5344CB8AC3E}">
        <p14:creationId xmlns:p14="http://schemas.microsoft.com/office/powerpoint/2010/main" val="664792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Who is the Author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20A407-2A90-4824-99A1-626E5F71B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00" y="1811676"/>
            <a:ext cx="10661348" cy="322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81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Answer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52A364-C613-4955-8075-26C843965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79334"/>
            <a:ext cx="10902197" cy="17969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18B21F-E9BA-4272-BB80-188CB7775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898" y="1955035"/>
            <a:ext cx="10591502" cy="98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813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Suggested Reading: Dale Carnegie </a:t>
            </a:r>
          </a:p>
        </p:txBody>
      </p:sp>
    </p:spTree>
    <p:extLst>
      <p:ext uri="{BB962C8B-B14F-4D97-AF65-F5344CB8AC3E}">
        <p14:creationId xmlns:p14="http://schemas.microsoft.com/office/powerpoint/2010/main" val="3366043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CD5AE0-6864-F242-B04F-C97F8218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84" y="240323"/>
            <a:ext cx="4511800" cy="63773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E5B2F9-1E01-184A-AAEA-0B1F0C8063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1334" y="1008094"/>
            <a:ext cx="3131038" cy="48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26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&amp; Prework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161238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74932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4" tooltip="User:Dr ian mitchell (page does not exist)"/>
              </a:rPr>
              <a:t>Dr</a:t>
            </a:r>
            <a:r>
              <a:rPr lang="en-US" dirty="0">
                <a:hlinkClick r:id="rId4" tooltip="User:Dr ian mitchell (page does not exist)"/>
              </a:rPr>
              <a:t> </a:t>
            </a:r>
            <a:r>
              <a:rPr lang="en-US" dirty="0" err="1">
                <a:hlinkClick r:id="rId4" tooltip="User:Dr ian mitchell (page does not exist)"/>
              </a:rPr>
              <a:t>ian</a:t>
            </a:r>
            <a:r>
              <a:rPr lang="en-US" dirty="0">
                <a:hlinkClick r:id="rId4" tooltip="User:Dr ian mitchell (page does not exist)"/>
              </a:rPr>
              <a:t> </a:t>
            </a:r>
            <a:r>
              <a:rPr lang="en-US" dirty="0" err="1">
                <a:hlinkClick r:id="rId4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5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8218695" y="3962400"/>
            <a:ext cx="1561698" cy="660400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Demo - Potentially Shippable Product 	</a:t>
            </a:r>
          </a:p>
        </p:txBody>
      </p:sp>
    </p:spTree>
    <p:extLst>
      <p:ext uri="{BB962C8B-B14F-4D97-AF65-F5344CB8AC3E}">
        <p14:creationId xmlns:p14="http://schemas.microsoft.com/office/powerpoint/2010/main" val="552041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799</TotalTime>
  <Words>1155</Words>
  <Application>Microsoft Macintosh PowerPoint</Application>
  <PresentationFormat>Widescreen</PresentationFormat>
  <Paragraphs>160</Paragraphs>
  <Slides>29</Slides>
  <Notes>26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Wingdings</vt:lpstr>
      <vt:lpstr>Office Theme</vt:lpstr>
      <vt:lpstr>Worksheet</vt:lpstr>
      <vt:lpstr>Discussion &amp; Lecture Session Sound &amp; Recording Check</vt:lpstr>
      <vt:lpstr>Object-Oriented Programming Discussion, Lecture, &amp; Lab Eric Pogue</vt:lpstr>
      <vt:lpstr>Teamwork and Self-Improvement</vt:lpstr>
      <vt:lpstr>Who is the Author</vt:lpstr>
      <vt:lpstr>Answer</vt:lpstr>
      <vt:lpstr>Suggested Reading: Dale Carnegie </vt:lpstr>
      <vt:lpstr>PowerPoint Presentation</vt:lpstr>
      <vt:lpstr>Announcements &amp; Prework</vt:lpstr>
      <vt:lpstr>Scrum Demo - Potentially Shippable Product  </vt:lpstr>
      <vt:lpstr>Demos</vt:lpstr>
      <vt:lpstr>Demos</vt:lpstr>
      <vt:lpstr>Scrum Process – Sprint Retrospective</vt:lpstr>
      <vt:lpstr>Feedback?</vt:lpstr>
      <vt:lpstr>Recall FaceDraw</vt:lpstr>
      <vt:lpstr>Scrum Process &amp; Roles – Sprint Planning</vt:lpstr>
      <vt:lpstr>Assignment</vt:lpstr>
      <vt:lpstr>Break &amp; End of First Recording</vt:lpstr>
      <vt:lpstr>Lab</vt:lpstr>
      <vt:lpstr>End of Session &amp; Recordings</vt:lpstr>
      <vt:lpstr>Backup Slides</vt:lpstr>
      <vt:lpstr>Agile Manifesto</vt:lpstr>
      <vt:lpstr>Friendly Conversation Topic –  Source Code Snippets in VS Code</vt:lpstr>
      <vt:lpstr>One Space or Two Spaces After a Period?</vt:lpstr>
      <vt:lpstr>Only One Space After a Period</vt:lpstr>
      <vt:lpstr>Bonus MacOS Topic [link] </vt:lpstr>
      <vt:lpstr>Discussion: Shapes Step 1</vt:lpstr>
      <vt:lpstr>Lab</vt:lpstr>
      <vt:lpstr>Lab</vt:lpstr>
      <vt:lpstr>Agile Design Principles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58</cp:revision>
  <dcterms:created xsi:type="dcterms:W3CDTF">2019-01-14T15:53:15Z</dcterms:created>
  <dcterms:modified xsi:type="dcterms:W3CDTF">2020-01-27T21:26:50Z</dcterms:modified>
</cp:coreProperties>
</file>